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304" r:id="rId4"/>
    <p:sldId id="261" r:id="rId5"/>
    <p:sldId id="262" r:id="rId6"/>
    <p:sldId id="265" r:id="rId7"/>
    <p:sldId id="267" r:id="rId8"/>
    <p:sldId id="268" r:id="rId9"/>
    <p:sldId id="302" r:id="rId10"/>
    <p:sldId id="303" r:id="rId11"/>
    <p:sldId id="263" r:id="rId12"/>
    <p:sldId id="269" r:id="rId13"/>
    <p:sldId id="270" r:id="rId14"/>
    <p:sldId id="271" r:id="rId15"/>
    <p:sldId id="311" r:id="rId16"/>
    <p:sldId id="310" r:id="rId17"/>
    <p:sldId id="306" r:id="rId18"/>
    <p:sldId id="313" r:id="rId19"/>
    <p:sldId id="260" r:id="rId20"/>
    <p:sldId id="314" r:id="rId21"/>
    <p:sldId id="317" r:id="rId22"/>
    <p:sldId id="315" r:id="rId23"/>
    <p:sldId id="316" r:id="rId24"/>
    <p:sldId id="275" r:id="rId25"/>
    <p:sldId id="308" r:id="rId26"/>
    <p:sldId id="309" r:id="rId27"/>
    <p:sldId id="297" r:id="rId28"/>
    <p:sldId id="298" r:id="rId29"/>
    <p:sldId id="299" r:id="rId30"/>
    <p:sldId id="276" r:id="rId31"/>
    <p:sldId id="279" r:id="rId32"/>
    <p:sldId id="321" r:id="rId33"/>
    <p:sldId id="30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9E9"/>
    <a:srgbClr val="EBEBEB"/>
    <a:srgbClr val="F0F0F0"/>
    <a:srgbClr val="E6E6E6"/>
    <a:srgbClr val="BEBEBE"/>
    <a:srgbClr val="C8C8C8"/>
    <a:srgbClr val="8C8C8C"/>
    <a:srgbClr val="878787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832" y="-104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E63FF-B34F-C541-B49E-A272A8CAB89A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D4EF3-CC45-7245-91D0-5B1335A4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FDE64-A6C3-744F-8A83-B586D0D4BDDB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89DA7-11FF-D54D-BDA8-46B1A4B4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0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on_sense" TargetMode="External"/><Relationship Id="rId4" Type="http://schemas.openxmlformats.org/officeDocument/2006/relationships/hyperlink" Target="https://en.wikipedia.org/wiki/Sensus_communis" TargetMode="External"/><Relationship Id="rId5" Type="http://schemas.openxmlformats.org/officeDocument/2006/relationships/hyperlink" Target="https://en.wikipedia.org/wiki/Thomas_Reid%23cite_note-3" TargetMode="External"/><Relationship Id="rId6" Type="http://schemas.openxmlformats.org/officeDocument/2006/relationships/hyperlink" Target="https://en.wikipedia.org/wiki/George_Berkele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5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see the world and then build a world model in your mind. Are</a:t>
            </a:r>
            <a:r>
              <a:rPr lang="en-US" baseline="0" dirty="0" smtClean="0"/>
              <a:t> you part of the world? Are you part of your mental world model? </a:t>
            </a:r>
          </a:p>
          <a:p>
            <a:r>
              <a:rPr lang="en-US" baseline="0" dirty="0" smtClean="0"/>
              <a:t>Suppose you are in the world. Then you look out – you don’t see you.</a:t>
            </a:r>
          </a:p>
          <a:p>
            <a:r>
              <a:rPr lang="en-US" baseline="0" dirty="0" smtClean="0"/>
              <a:t>Then you build a world model, how do you know where to place yourself in the mental world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Reid believed that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mon sense"/>
              </a:rPr>
              <a:t>common sense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a special philosophical sense of 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ensus communis"/>
              </a:rPr>
              <a:t>sensus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ensus communis"/>
              </a:rPr>
              <a:t>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ensus communis"/>
              </a:rPr>
              <a:t>communis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is, or at least should be, at the foundation of all philosophical inquiry.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[3]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 disagreed with Hume, who asserted that we can never know what an external world consists of as our knowledge is limited to the ideas in the mind,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George Berkeley"/>
              </a:rPr>
              <a:t>George Berkeley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who asserted that the external world is merely ideas in the mind. By contrast, Reid claimed that the foundations upon which our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sensus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built justify our belief that there is an external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89DA7-11FF-D54D-BDA8-46B1A4B459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0FCF-777E-194F-AEAE-851FACB0AB75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1A012D5-59A7-BE4D-B45B-2CAD9BAE3803}" type="datetime1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0135-E03D-0449-AECA-DE7EB2BE7D32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2BA597B-4C0D-2F40-91F6-B6BF61887D1B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F799035-376E-EF45-998F-ACA81D15A875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31DD-040B-6742-ABC3-BCE7979C692A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F473-38EB-454D-800E-7CBFC0F18C54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189B-C2CD-EC4B-B313-50E8AF651B6B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9E2-8DCA-CB41-A849-8734F5BFE88D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1B01-1BA1-CF48-B048-0DED191778C6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AC6A6F3-34F5-3145-B93E-6980C86FB31C}" type="datetime1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E559781A-EBA8-1E45-973C-5A7149D1FA91}" type="datetime1">
              <a:rPr lang="en-US" smtClean="0"/>
              <a:t>3/2/18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28A6-E332-264D-9114-47B044CD09AF}" type="datetime1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B036-3B33-2D44-AA46-855ABA91F814}" type="datetime1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0CCE2EA-ABBF-9D41-904E-630DE8A7C3BC}" type="datetime1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3B26A52-6C0B-D14D-AF48-7159D62322D4}" type="datetime1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 JSPan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2: Ecological Realism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Historical and Philosophical background for ecological psychology</a:t>
            </a:r>
          </a:p>
        </p:txBody>
      </p:sp>
    </p:spTree>
    <p:extLst>
      <p:ext uri="{BB962C8B-B14F-4D97-AF65-F5344CB8AC3E}">
        <p14:creationId xmlns:p14="http://schemas.microsoft.com/office/powerpoint/2010/main" val="280663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84" y="188259"/>
            <a:ext cx="5244740" cy="6433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089" y="5825067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Fechner’s law derivation, Wikipedia.org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05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Marr’s Computational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</a:t>
            </a:r>
            <a:r>
              <a:rPr lang="en-US" b="1" dirty="0" smtClean="0"/>
              <a:t>algorithmic</a:t>
            </a:r>
            <a:r>
              <a:rPr lang="en-US" dirty="0" smtClean="0"/>
              <a:t> </a:t>
            </a:r>
            <a:r>
              <a:rPr lang="en-US" b="1" dirty="0" smtClean="0"/>
              <a:t>level</a:t>
            </a:r>
            <a:r>
              <a:rPr lang="en-US" dirty="0" smtClean="0"/>
              <a:t>, the study of vision focuses on how the input signals becomes output signals</a:t>
            </a:r>
          </a:p>
          <a:p>
            <a:r>
              <a:rPr lang="en-US" dirty="0" smtClean="0"/>
              <a:t>Algorithms (= computational rules) are in the brain (born with? Learned?). Algorithms guide the computation of input signals so that they are organized and become output signals</a:t>
            </a:r>
            <a:endParaRPr lang="en-US" dirty="0" smtClean="0"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20" y="4541071"/>
            <a:ext cx="4121193" cy="1870304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138546" y="5007875"/>
            <a:ext cx="2828635" cy="1258454"/>
          </a:xfrm>
          <a:prstGeom prst="cloudCallout">
            <a:avLst>
              <a:gd name="adj1" fmla="val 20639"/>
              <a:gd name="adj2" fmla="val -1418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 x (5+2) =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480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8" y="3128768"/>
            <a:ext cx="2560828" cy="2440413"/>
          </a:xfrm>
          <a:prstGeom prst="rect">
            <a:avLst/>
          </a:prstGeom>
        </p:spPr>
      </p:pic>
      <p:pic>
        <p:nvPicPr>
          <p:cNvPr id="6" name="Picture 5" descr="chimp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40" y="2897909"/>
            <a:ext cx="1526441" cy="2671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4737" y="5830516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Gestalt algorithms: law of </a:t>
            </a:r>
            <a:r>
              <a:rPr lang="en-US" dirty="0" err="1" smtClean="0"/>
              <a:t>pragnanz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23056" y="62441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Can you think of any other “algorithms”?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7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Marr’s Computational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</a:t>
            </a:r>
            <a:r>
              <a:rPr lang="en-US" b="1" dirty="0" smtClean="0"/>
              <a:t>implementation level</a:t>
            </a:r>
            <a:r>
              <a:rPr lang="en-US" dirty="0" smtClean="0"/>
              <a:t>, the study of vision focuses on the neural mechanisms and their activity that enables the computation.</a:t>
            </a:r>
          </a:p>
          <a:p>
            <a:r>
              <a:rPr lang="en-US" dirty="0" smtClean="0">
                <a:sym typeface="Wingdings"/>
              </a:rPr>
              <a:t>What happens in the brain that allows the input signals to be detected (computational level) or put together (algorithmic level)?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273" y="5256829"/>
            <a:ext cx="3545860" cy="14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2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0091"/>
            <a:ext cx="4423432" cy="2887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64" y="2691246"/>
            <a:ext cx="4249449" cy="29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411"/>
          <a:stretch/>
        </p:blipFill>
        <p:spPr>
          <a:xfrm>
            <a:off x="2568388" y="802887"/>
            <a:ext cx="6162675" cy="41589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9" y="4572000"/>
            <a:ext cx="227647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8390" y="433555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constructive</a:t>
            </a:r>
            <a:r>
              <a:rPr lang="en-US" dirty="0" smtClean="0"/>
              <a:t> process of perception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5912" y="2079032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Mental construction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(rule-based)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384"/>
            <a:ext cx="8913813" cy="1484872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Idealism</a:t>
            </a:r>
            <a:r>
              <a:rPr lang="en-US" sz="2400" dirty="0" smtClean="0"/>
              <a:t>: things exist as mental constructions</a:t>
            </a:r>
            <a:br>
              <a:rPr lang="en-US" sz="2400" dirty="0" smtClean="0"/>
            </a:br>
            <a:r>
              <a:rPr lang="en-US" sz="2400" b="1" dirty="0"/>
              <a:t>P</a:t>
            </a:r>
            <a:r>
              <a:rPr lang="en-US" sz="2400" b="1" dirty="0" smtClean="0"/>
              <a:t>henomenalism</a:t>
            </a:r>
            <a:r>
              <a:rPr lang="en-US" sz="2400" dirty="0" smtClean="0"/>
              <a:t>: things exist as we experience them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50" y="2200361"/>
            <a:ext cx="7610476" cy="1159847"/>
          </a:xfrm>
        </p:spPr>
        <p:txBody>
          <a:bodyPr/>
          <a:lstStyle/>
          <a:p>
            <a:r>
              <a:rPr lang="en-US" dirty="0" smtClean="0"/>
              <a:t>Plato: allegory of the cave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70" y="2200361"/>
            <a:ext cx="3701530" cy="343488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69002" y="3118619"/>
            <a:ext cx="3747186" cy="636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George Berkeley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4" y="3577760"/>
            <a:ext cx="5187363" cy="3105112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10800000" flipH="1" flipV="1">
            <a:off x="167157" y="2780284"/>
            <a:ext cx="8702863" cy="3646609"/>
          </a:xfrm>
          <a:prstGeom prst="bentConnector3">
            <a:avLst>
              <a:gd name="adj1" fmla="val 6014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8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vision in 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perceive?</a:t>
            </a:r>
          </a:p>
          <a:p>
            <a:r>
              <a:rPr lang="en-US" dirty="0" smtClean="0"/>
              <a:t>What is the info for perception?</a:t>
            </a:r>
          </a:p>
          <a:p>
            <a:r>
              <a:rPr lang="en-US" dirty="0" smtClean="0"/>
              <a:t>What are the assumptions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dirty="0" smtClean="0"/>
              <a:t>What is the process of perception?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6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 examples against constructivism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7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see vs. how we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588" y="2302470"/>
            <a:ext cx="7610476" cy="4354902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Do you necessarily “see things”, when the retinal cells are stimulated?</a:t>
            </a:r>
          </a:p>
          <a:p>
            <a:pPr lvl="1"/>
            <a:r>
              <a:rPr lang="en-US" dirty="0" smtClean="0">
                <a:sym typeface="Wingdings"/>
              </a:rPr>
              <a:t>What is the difference between sensation and perception?</a:t>
            </a:r>
          </a:p>
          <a:p>
            <a:r>
              <a:rPr lang="en-US" dirty="0" smtClean="0">
                <a:sym typeface="Wingdings"/>
              </a:rPr>
              <a:t>Does light results in perception after it shines on the retina?</a:t>
            </a:r>
          </a:p>
        </p:txBody>
      </p:sp>
    </p:spTree>
    <p:extLst>
      <p:ext uri="{BB962C8B-B14F-4D97-AF65-F5344CB8AC3E}">
        <p14:creationId xmlns:p14="http://schemas.microsoft.com/office/powerpoint/2010/main" val="252987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see vs. how we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2595562"/>
            <a:ext cx="3962400" cy="36707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do we see (perceive)?</a:t>
            </a:r>
          </a:p>
          <a:p>
            <a:r>
              <a:rPr lang="en-US" dirty="0" smtClean="0"/>
              <a:t>How do we see? The “traditional” way of thinking…</a:t>
            </a:r>
          </a:p>
          <a:p>
            <a:pPr lvl="1"/>
            <a:r>
              <a:rPr lang="en-US" dirty="0" smtClean="0"/>
              <a:t>Light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Retinal stimulation </a:t>
            </a:r>
            <a:r>
              <a:rPr lang="en-US" dirty="0" smtClean="0">
                <a:sym typeface="Wingdings"/>
              </a:rPr>
              <a:t> neural impulses  brain computes and </a:t>
            </a:r>
            <a:r>
              <a:rPr lang="en-US" dirty="0" smtClean="0">
                <a:sym typeface="Wingdings"/>
              </a:rPr>
              <a:t>constructs a model of the world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Indirect perception – constructivism</a:t>
            </a:r>
          </a:p>
          <a:p>
            <a:r>
              <a:rPr lang="en-US" dirty="0" smtClean="0">
                <a:sym typeface="Wingdings"/>
              </a:rPr>
              <a:t>Does </a:t>
            </a:r>
            <a:r>
              <a:rPr lang="en-US" dirty="0" smtClean="0">
                <a:sym typeface="Wingdings"/>
              </a:rPr>
              <a:t>light necessarily </a:t>
            </a:r>
            <a:r>
              <a:rPr lang="en-US" dirty="0" smtClean="0">
                <a:sym typeface="Wingdings"/>
              </a:rPr>
              <a:t>result in perception after it shines on the retina?</a:t>
            </a:r>
          </a:p>
        </p:txBody>
      </p:sp>
      <p:pic>
        <p:nvPicPr>
          <p:cNvPr id="2050" name="Picture 2" descr="http://www.schoolphysics.co.uk/age11-14/Light/text/Pinhole_camera/images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06" y="2705100"/>
            <a:ext cx="46672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5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26995" y="1338145"/>
            <a:ext cx="6924907" cy="4471639"/>
          </a:xfrm>
          <a:prstGeom prst="rect">
            <a:avLst/>
          </a:prstGeom>
          <a:solidFill>
            <a:srgbClr val="1589E9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17" y="1142605"/>
            <a:ext cx="6491817" cy="48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7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see vs. how we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588" y="2302470"/>
            <a:ext cx="7610476" cy="4354902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Do you necessarily “see things”, when the retinal cells are stimulated?</a:t>
            </a:r>
          </a:p>
          <a:p>
            <a:pPr lvl="1"/>
            <a:r>
              <a:rPr lang="en-US" dirty="0" smtClean="0">
                <a:sym typeface="Wingdings"/>
              </a:rPr>
              <a:t>What is the difference between sensation and perception?</a:t>
            </a:r>
          </a:p>
          <a:p>
            <a:r>
              <a:rPr lang="en-US" dirty="0" smtClean="0">
                <a:sym typeface="Wingdings"/>
              </a:rPr>
              <a:t>Does light results in perception after it shines on the retina?</a:t>
            </a:r>
          </a:p>
          <a:p>
            <a:r>
              <a:rPr lang="en-US" dirty="0" smtClean="0">
                <a:sym typeface="Wingdings"/>
              </a:rPr>
              <a:t>Can you perceive something when there is no light reflected from it?</a:t>
            </a:r>
          </a:p>
          <a:p>
            <a:pPr marL="349250" lvl="1" indent="0">
              <a:buNone/>
            </a:pPr>
            <a:r>
              <a:rPr lang="en-US" dirty="0" smtClean="0">
                <a:sym typeface="Wingdings"/>
              </a:rPr>
              <a:t>	(VEP videos)</a:t>
            </a:r>
          </a:p>
        </p:txBody>
      </p:sp>
    </p:spTree>
    <p:extLst>
      <p:ext uri="{BB962C8B-B14F-4D97-AF65-F5344CB8AC3E}">
        <p14:creationId xmlns:p14="http://schemas.microsoft.com/office/powerpoint/2010/main" val="1786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see vs. how we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588" y="2302470"/>
            <a:ext cx="7610476" cy="4354902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Do you necessarily “see things”, when the retinal cells are stimulated?</a:t>
            </a:r>
          </a:p>
          <a:p>
            <a:pPr lvl="1"/>
            <a:r>
              <a:rPr lang="en-US" dirty="0" smtClean="0">
                <a:sym typeface="Wingdings"/>
              </a:rPr>
              <a:t>What is the difference between sensation and perception?</a:t>
            </a:r>
          </a:p>
          <a:p>
            <a:r>
              <a:rPr lang="en-US" dirty="0" smtClean="0">
                <a:sym typeface="Wingdings"/>
              </a:rPr>
              <a:t>Does light results in perception after it shines on the retina?</a:t>
            </a:r>
          </a:p>
          <a:p>
            <a:r>
              <a:rPr lang="en-US" dirty="0" smtClean="0">
                <a:sym typeface="Wingdings"/>
              </a:rPr>
              <a:t>Can you perceive something when there is no light reflected from it?</a:t>
            </a:r>
          </a:p>
          <a:p>
            <a:r>
              <a:rPr lang="en-US" dirty="0" smtClean="0">
                <a:sym typeface="Wingdings"/>
              </a:rPr>
              <a:t>Are images projected on the retina similar to the actual world objects? (similarity-based representations)</a:t>
            </a:r>
          </a:p>
        </p:txBody>
      </p:sp>
    </p:spTree>
    <p:extLst>
      <p:ext uri="{BB962C8B-B14F-4D97-AF65-F5344CB8AC3E}">
        <p14:creationId xmlns:p14="http://schemas.microsoft.com/office/powerpoint/2010/main" val="279166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Wingdings"/>
              </a:rPr>
              <a:t>Are images projected on the retina similar to the actual world objects</a:t>
            </a:r>
            <a:r>
              <a:rPr lang="en-US" dirty="0" smtClean="0">
                <a:sym typeface="Wingdings"/>
              </a:rPr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13" y="1994080"/>
            <a:ext cx="62738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24" y="4071037"/>
            <a:ext cx="4368910" cy="2613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3938" y="4883125"/>
            <a:ext cx="238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Same object, different images.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543" y="2181385"/>
            <a:ext cx="297389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Many – to –one mapping</a:t>
            </a:r>
          </a:p>
          <a:p>
            <a:r>
              <a:rPr lang="en-US" dirty="0" smtClean="0"/>
              <a:t>Real 	      Image	</a:t>
            </a:r>
          </a:p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90468" y="3853947"/>
            <a:ext cx="2553532" cy="300405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543" y="5529456"/>
            <a:ext cx="309251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One – to – many mapping</a:t>
            </a:r>
          </a:p>
          <a:p>
            <a:r>
              <a:rPr lang="en-US" dirty="0" smtClean="0"/>
              <a:t>Real 	      Image	</a:t>
            </a:r>
          </a:p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991" y="3046386"/>
            <a:ext cx="238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Different objects, same image.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028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1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Wingdings"/>
              </a:rPr>
              <a:t>Are images projected on the retina similar to the actual world objects</a:t>
            </a:r>
            <a:r>
              <a:rPr lang="en-US" dirty="0" smtClean="0">
                <a:sym typeface="Wingdings"/>
              </a:rPr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51824" y="2000250"/>
            <a:ext cx="4850781" cy="1913828"/>
            <a:chOff x="2051824" y="2000250"/>
            <a:chExt cx="4850781" cy="1913828"/>
          </a:xfrm>
        </p:grpSpPr>
        <p:sp>
          <p:nvSpPr>
            <p:cNvPr id="6" name="Rectangle 5"/>
            <p:cNvSpPr/>
            <p:nvPr/>
          </p:nvSpPr>
          <p:spPr>
            <a:xfrm>
              <a:off x="2051824" y="2000250"/>
              <a:ext cx="4850781" cy="191382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19814" y="2433321"/>
              <a:ext cx="411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What are the shapes that cast these shadows?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29883" y="5854389"/>
            <a:ext cx="509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shapes? How thick or flat are they</a:t>
            </a:r>
            <a:r>
              <a:rPr lang="en-US" dirty="0" smtClean="0"/>
              <a:t>? What are their spatial relations?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Wingdings"/>
              </a:rPr>
              <a:t>Are images projected on the retina similar to the actual world objects</a:t>
            </a:r>
            <a:r>
              <a:rPr lang="en-US" dirty="0" smtClean="0">
                <a:sym typeface="Wingdings"/>
              </a:rPr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936952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567" t="25002" r="25219" b="51226"/>
          <a:stretch/>
        </p:blipFill>
        <p:spPr>
          <a:xfrm>
            <a:off x="5868069" y="2616891"/>
            <a:ext cx="1939742" cy="14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49" t="77301" r="75733"/>
          <a:stretch/>
        </p:blipFill>
        <p:spPr>
          <a:xfrm>
            <a:off x="251190" y="5108172"/>
            <a:ext cx="1967651" cy="13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"/>
            <a:ext cx="9144000" cy="6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85" t="9411"/>
          <a:stretch/>
        </p:blipFill>
        <p:spPr>
          <a:xfrm>
            <a:off x="2844800" y="802887"/>
            <a:ext cx="5886263" cy="41589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9" y="4572000"/>
            <a:ext cx="227647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8390" y="433555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constructive</a:t>
            </a:r>
            <a:r>
              <a:rPr lang="en-US" dirty="0" smtClean="0"/>
              <a:t> process of 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383"/>
            <a:ext cx="8913813" cy="30930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do not have a world model, that looks like the world itself, on our retinas or in our minds. </a:t>
            </a:r>
            <a:br>
              <a:rPr lang="en-US" dirty="0" smtClean="0"/>
            </a:br>
            <a:r>
              <a:rPr lang="en-US" dirty="0" smtClean="0"/>
              <a:t>We do not understand the world by “looking at” its representations in our minds.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5" y="3877952"/>
            <a:ext cx="7610476" cy="3670767"/>
          </a:xfrm>
        </p:spPr>
        <p:txBody>
          <a:bodyPr/>
          <a:lstStyle/>
          <a:p>
            <a:r>
              <a:rPr lang="en-US" dirty="0" smtClean="0"/>
              <a:t>But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2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Realism: things exist whether we experience them or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16781"/>
            <a:ext cx="7610476" cy="4262438"/>
          </a:xfrm>
        </p:spPr>
        <p:txBody>
          <a:bodyPr>
            <a:normAutofit/>
          </a:bodyPr>
          <a:lstStyle/>
          <a:p>
            <a:r>
              <a:rPr lang="en-US" dirty="0" smtClean="0"/>
              <a:t>Realism and the Scottish Enlightenment. Thomas Reid. 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Reality exists independently of observers or perceptual experiences</a:t>
            </a:r>
          </a:p>
          <a:p>
            <a:r>
              <a:rPr lang="en-US" dirty="0" smtClean="0"/>
              <a:t>Observers live in the world. Observers, world objects and light (as medium) form one unitary system. All elements in the system move, interact and change with time. </a:t>
            </a:r>
          </a:p>
          <a:p>
            <a:r>
              <a:rPr lang="en-US" dirty="0" smtClean="0"/>
              <a:t>What is the status of the system? How do we come to know the status of the system? What is the information that specifies the status of the system? </a:t>
            </a:r>
          </a:p>
          <a:p>
            <a:pPr lvl="1"/>
            <a:r>
              <a:rPr lang="en-US" dirty="0" smtClean="0"/>
              <a:t>Central inquiries of a realistic approach to perception</a:t>
            </a:r>
          </a:p>
        </p:txBody>
      </p:sp>
    </p:spTree>
    <p:extLst>
      <p:ext uri="{BB962C8B-B14F-4D97-AF65-F5344CB8AC3E}">
        <p14:creationId xmlns:p14="http://schemas.microsoft.com/office/powerpoint/2010/main" val="313699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unitary system of Perception/Action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8" y="2232451"/>
            <a:ext cx="4857750" cy="446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688" y="2221948"/>
            <a:ext cx="3869473" cy="437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P/A system constitutes: observers, objects and light as medium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system changes over time ( = evolves)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Observers look to acquire info to know (= perceive) the current status of the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How? – by picking up optical info, which is patterns of light and their changes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smtClean="0"/>
              <a:t>Different statuses of the system send out different optical info; different optical info specifies different statuses of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 Computational vs. Ecological Approach to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403941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/>
              </a:rPr>
              <a:t>What do we see?</a:t>
            </a:r>
          </a:p>
          <a:p>
            <a:pPr lvl="1"/>
            <a:r>
              <a:rPr lang="en-US" dirty="0">
                <a:sym typeface="Wingdings"/>
              </a:rPr>
              <a:t>Constructivist/computational: proximal stimuli (retinal images, neural impulses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Eco approach: physical world</a:t>
            </a:r>
          </a:p>
          <a:p>
            <a:r>
              <a:rPr lang="en-US" dirty="0" smtClean="0"/>
              <a:t>How </a:t>
            </a:r>
            <a:r>
              <a:rPr lang="en-US" dirty="0"/>
              <a:t>do we see? </a:t>
            </a:r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Eco approach: </a:t>
            </a:r>
            <a:r>
              <a:rPr lang="en-US" b="1" dirty="0"/>
              <a:t>Structured light </a:t>
            </a:r>
            <a:r>
              <a:rPr lang="en-US" b="1" dirty="0" smtClean="0"/>
              <a:t>as info</a:t>
            </a:r>
            <a:r>
              <a:rPr lang="en-US" b="1" dirty="0" smtClean="0">
                <a:sym typeface="Wingdings"/>
              </a:rPr>
              <a:t> perception</a:t>
            </a:r>
          </a:p>
          <a:p>
            <a:pPr lvl="2"/>
            <a:r>
              <a:rPr lang="en-US" dirty="0" smtClean="0">
                <a:sym typeface="Wingdings"/>
              </a:rPr>
              <a:t>Direct perception, from structured light as info to perception</a:t>
            </a:r>
          </a:p>
          <a:p>
            <a:pPr lvl="2"/>
            <a:r>
              <a:rPr lang="en-US" dirty="0" smtClean="0">
                <a:sym typeface="Wingdings"/>
              </a:rPr>
              <a:t>The eyes pick up and the brain measures info.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Computational approach: </a:t>
            </a:r>
            <a:r>
              <a:rPr lang="en-US" b="1" dirty="0" smtClean="0">
                <a:sym typeface="Wingdings"/>
              </a:rPr>
              <a:t>distal stimuli</a:t>
            </a:r>
            <a:r>
              <a:rPr lang="en-US" b="1" dirty="0" smtClean="0">
                <a:sym typeface="Wingdings" panose="05000000000000000000" pitchFamily="2" charset="2"/>
              </a:rPr>
              <a:t> proximal stimuli  sensation  perception</a:t>
            </a:r>
            <a:r>
              <a:rPr lang="en-US" dirty="0" smtClean="0">
                <a:sym typeface="Wingdings"/>
              </a:rPr>
              <a:t> </a:t>
            </a:r>
          </a:p>
          <a:p>
            <a:pPr lvl="2"/>
            <a:r>
              <a:rPr lang="en-US" dirty="0" smtClean="0">
                <a:sym typeface="Wingdings"/>
              </a:rPr>
              <a:t>Indirect perception</a:t>
            </a:r>
          </a:p>
          <a:p>
            <a:pPr lvl="2"/>
            <a:r>
              <a:rPr lang="en-US" dirty="0" smtClean="0">
                <a:sym typeface="Wingdings"/>
              </a:rPr>
              <a:t>The eyes detect stimuli, the brain constructs/computes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823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analogy of Constructivism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091" y="2131578"/>
            <a:ext cx="3036453" cy="1932421"/>
          </a:xfrm>
        </p:spPr>
        <p:txBody>
          <a:bodyPr/>
          <a:lstStyle/>
          <a:p>
            <a:r>
              <a:rPr lang="en-US" dirty="0" smtClean="0"/>
              <a:t>David Marr (1982) : Computational theory of vision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7" y="2131579"/>
            <a:ext cx="55245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72" y="3386525"/>
            <a:ext cx="4121193" cy="1870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73" y="5256829"/>
            <a:ext cx="3545860" cy="1456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2338" y="3096779"/>
            <a:ext cx="290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L1: Computational Level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2338" y="4312428"/>
            <a:ext cx="246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L2: Algorithmic Level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2338" y="5955126"/>
            <a:ext cx="297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L3: Implementation Level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 descr="Screen Shot 2013-07-25 at 11.29.44 A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7" y="3334649"/>
            <a:ext cx="1808988" cy="25811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203" y="198837"/>
            <a:ext cx="1893006" cy="952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348" y="203249"/>
            <a:ext cx="1467750" cy="9931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7490" y="250676"/>
            <a:ext cx="1487806" cy="9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5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Marr’s Computational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14562"/>
            <a:ext cx="7610476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At the </a:t>
            </a:r>
            <a:r>
              <a:rPr lang="en-US" b="1" dirty="0" smtClean="0"/>
              <a:t>computational level</a:t>
            </a:r>
            <a:r>
              <a:rPr lang="en-US" dirty="0" smtClean="0"/>
              <a:t>, the study of vision focuses on the input and output signals</a:t>
            </a:r>
          </a:p>
          <a:p>
            <a:pPr lvl="1"/>
            <a:r>
              <a:rPr lang="en-US" dirty="0" smtClean="0"/>
              <a:t>Input signals = sensory info; but output signals = ?</a:t>
            </a:r>
          </a:p>
          <a:p>
            <a:r>
              <a:rPr lang="en-US" dirty="0" smtClean="0"/>
              <a:t>E.g. intensity difference </a:t>
            </a:r>
            <a:r>
              <a:rPr lang="en-US" dirty="0" smtClean="0">
                <a:sym typeface="Wingdings"/>
              </a:rPr>
              <a:t> contrast  edge</a:t>
            </a:r>
          </a:p>
          <a:p>
            <a:pPr lvl="1"/>
            <a:r>
              <a:rPr lang="en-US" dirty="0" smtClean="0">
                <a:sym typeface="Wingdings"/>
              </a:rPr>
              <a:t>Weber’s law (aka Weber-Fechner law)</a:t>
            </a:r>
          </a:p>
          <a:p>
            <a:r>
              <a:rPr lang="en-US" dirty="0" smtClean="0">
                <a:sym typeface="Wingdings"/>
              </a:rPr>
              <a:t>Requires the ability to detect edges, which depends on:</a:t>
            </a:r>
          </a:p>
          <a:p>
            <a:pPr lvl="1"/>
            <a:r>
              <a:rPr lang="en-US" dirty="0" smtClean="0">
                <a:sym typeface="Wingdings"/>
              </a:rPr>
              <a:t>Quality of the visual signals</a:t>
            </a:r>
          </a:p>
          <a:p>
            <a:pPr lvl="1"/>
            <a:r>
              <a:rPr lang="en-US" dirty="0" smtClean="0">
                <a:sym typeface="Wingdings"/>
              </a:rPr>
              <a:t>Sensitivity of the eye</a:t>
            </a:r>
          </a:p>
          <a:p>
            <a:pPr lvl="1"/>
            <a:r>
              <a:rPr lang="en-US" dirty="0" smtClean="0">
                <a:sym typeface="Wingdings"/>
              </a:rPr>
              <a:t>Viewing condition etc…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8" y="5780205"/>
            <a:ext cx="5036171" cy="8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smtClean="0"/>
              <a:t>is darker?</a:t>
            </a:r>
            <a:endParaRPr lang="en-US" dirty="0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1066800" y="2438400"/>
            <a:ext cx="3124200" cy="3124200"/>
          </a:xfrm>
          <a:prstGeom prst="rect">
            <a:avLst/>
          </a:prstGeom>
          <a:solidFill>
            <a:srgbClr val="82828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2" name="Rectangle 8"/>
          <p:cNvSpPr>
            <a:spLocks noChangeArrowheads="1"/>
          </p:cNvSpPr>
          <p:nvPr/>
        </p:nvSpPr>
        <p:spPr bwMode="auto">
          <a:xfrm>
            <a:off x="4117130" y="2438400"/>
            <a:ext cx="3124200" cy="3124200"/>
          </a:xfrm>
          <a:prstGeom prst="rect">
            <a:avLst/>
          </a:prstGeom>
          <a:solidFill>
            <a:srgbClr val="8383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24000" y="5715000"/>
            <a:ext cx="2252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(130, 130, 130)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029200" y="5715000"/>
            <a:ext cx="22878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 smtClean="0">
                <a:solidFill>
                  <a:srgbClr val="FFFF00"/>
                </a:solidFill>
              </a:rPr>
              <a:t>131, 131, 131)</a:t>
            </a:r>
            <a:endParaRPr lang="en-US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smtClean="0"/>
              <a:t>is darker?</a:t>
            </a:r>
            <a:endParaRPr lang="en-US" dirty="0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1066800" y="2438400"/>
            <a:ext cx="3124200" cy="3124200"/>
          </a:xfrm>
          <a:prstGeom prst="rect">
            <a:avLst/>
          </a:prstGeom>
          <a:solidFill>
            <a:srgbClr val="82828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7512" name="Rectangle 8"/>
          <p:cNvSpPr>
            <a:spLocks noChangeArrowheads="1"/>
          </p:cNvSpPr>
          <p:nvPr/>
        </p:nvSpPr>
        <p:spPr bwMode="auto">
          <a:xfrm>
            <a:off x="4117130" y="2438400"/>
            <a:ext cx="3124200" cy="3124200"/>
          </a:xfrm>
          <a:prstGeom prst="rect">
            <a:avLst/>
          </a:prstGeom>
          <a:solidFill>
            <a:srgbClr val="8C8C8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24000" y="5715000"/>
            <a:ext cx="2252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(130, 130, 130)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029200" y="5715000"/>
            <a:ext cx="22878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 smtClean="0">
                <a:solidFill>
                  <a:srgbClr val="FFFF00"/>
                </a:solidFill>
              </a:rPr>
              <a:t>140, 140, 140)</a:t>
            </a:r>
            <a:endParaRPr lang="en-US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1299" y="2823413"/>
            <a:ext cx="7315200" cy="0"/>
          </a:xfrm>
          <a:prstGeom prst="line">
            <a:avLst/>
          </a:prstGeom>
          <a:ln w="76200" cmpd="sng">
            <a:solidFill>
              <a:srgbClr val="66006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912243" y="3527205"/>
            <a:ext cx="6858000" cy="0"/>
          </a:xfrm>
          <a:prstGeom prst="line">
            <a:avLst/>
          </a:prstGeom>
          <a:ln w="76200" cmpd="sng">
            <a:solidFill>
              <a:srgbClr val="66006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7217" y="4989759"/>
            <a:ext cx="1372724" cy="0"/>
          </a:xfrm>
          <a:prstGeom prst="line">
            <a:avLst/>
          </a:prstGeom>
          <a:ln w="76200" cmpd="sng">
            <a:solidFill>
              <a:srgbClr val="008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5193" y="2279866"/>
            <a:ext cx="3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37479" y="3063972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7.5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101788" y="5616783"/>
            <a:ext cx="914400" cy="0"/>
          </a:xfrm>
          <a:prstGeom prst="line">
            <a:avLst/>
          </a:prstGeom>
          <a:ln w="76200" cmpd="sng">
            <a:solidFill>
              <a:srgbClr val="008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34456" y="4550169"/>
            <a:ext cx="4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43896" y="5177193"/>
            <a:ext cx="28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0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computational rules of perception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732" y="2405968"/>
            <a:ext cx="7716297" cy="440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Weber’s law </a:t>
            </a:r>
            <a:r>
              <a:rPr lang="en-US" dirty="0" smtClean="0"/>
              <a:t>of psychophysics: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The threshold for detecting a stimulus depends on the strength of the stimulus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smtClean="0">
                <a:latin typeface="Times New Roman"/>
                <a:cs typeface="Times New Roman"/>
              </a:rPr>
              <a:t>ΔS</a:t>
            </a:r>
            <a:r>
              <a:rPr lang="en-US" dirty="0" smtClean="0">
                <a:latin typeface="Times New Roman"/>
                <a:cs typeface="Times New Roman"/>
              </a:rPr>
              <a:t>/</a:t>
            </a:r>
            <a:r>
              <a:rPr lang="en-US" i="1" dirty="0" smtClean="0">
                <a:latin typeface="Times New Roman"/>
                <a:cs typeface="Times New Roman"/>
              </a:rPr>
              <a:t>S</a:t>
            </a:r>
            <a:r>
              <a:rPr lang="en-US" dirty="0" smtClean="0">
                <a:latin typeface="Times New Roman"/>
                <a:cs typeface="Times New Roman"/>
              </a:rPr>
              <a:t> =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err="1" smtClean="0">
                <a:latin typeface="Times New Roman"/>
                <a:cs typeface="Times New Roman"/>
              </a:rPr>
              <a:t>k</a:t>
            </a:r>
            <a:r>
              <a:rPr lang="en-US" dirty="0" err="1" smtClean="0">
                <a:sym typeface="Wingdings"/>
              </a:rPr>
              <a:t>weber</a:t>
            </a:r>
            <a:r>
              <a:rPr lang="en-US" dirty="0" smtClean="0">
                <a:sym typeface="Wingdings"/>
              </a:rPr>
              <a:t> ratio, a constant for a type of psychophysical stimuli, e.g. weight, length, brightness etc.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smtClean="0">
                <a:latin typeface="Times New Roman"/>
                <a:cs typeface="Times New Roman"/>
                <a:sym typeface="Wingdings"/>
              </a:rPr>
              <a:t>S</a:t>
            </a:r>
            <a:r>
              <a:rPr lang="en-US" dirty="0" smtClean="0">
                <a:sym typeface="Wingdings"/>
              </a:rPr>
              <a:t> strength of stimulus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smtClean="0">
                <a:latin typeface="Times New Roman"/>
                <a:cs typeface="Times New Roman"/>
              </a:rPr>
              <a:t>ΔS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just noticeable difference, or threshold of detection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endParaRPr lang="en-US" dirty="0">
              <a:sym typeface="Wingdings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>
                <a:solidFill>
                  <a:srgbClr val="FF0000"/>
                </a:solidFill>
                <a:sym typeface="Wingdings"/>
              </a:rPr>
              <a:t>Fechner’s law</a:t>
            </a:r>
            <a:r>
              <a:rPr lang="en-US" dirty="0" smtClean="0">
                <a:sym typeface="Wingdings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smtClean="0">
                <a:latin typeface="Times New Roman"/>
                <a:cs typeface="Times New Roman"/>
                <a:sym typeface="Wingdings"/>
              </a:rPr>
              <a:t>P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 =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k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 </a:t>
            </a:r>
            <a:r>
              <a:rPr lang="en-US" dirty="0" err="1" smtClean="0">
                <a:latin typeface="Times New Roman"/>
                <a:cs typeface="Times New Roman"/>
                <a:sym typeface="Wingdings"/>
              </a:rPr>
              <a:t>ln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 (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S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/</a:t>
            </a:r>
            <a:r>
              <a:rPr lang="en-US" i="1" dirty="0" smtClean="0">
                <a:latin typeface="Times New Roman"/>
                <a:cs typeface="Times New Roman"/>
              </a:rPr>
              <a:t>ΔS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perception (perceived stimulus strength)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9137</TotalTime>
  <Words>1151</Words>
  <Application>Microsoft Macintosh PowerPoint</Application>
  <PresentationFormat>On-screen Show (4:3)</PresentationFormat>
  <Paragraphs>128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Perception</vt:lpstr>
      <vt:lpstr>Lecture 2: Ecological Realism</vt:lpstr>
      <vt:lpstr>What we see vs. how we see</vt:lpstr>
      <vt:lpstr>PowerPoint Presentation</vt:lpstr>
      <vt:lpstr>The analogy of Constructivism</vt:lpstr>
      <vt:lpstr>Marr’s Computational Theory</vt:lpstr>
      <vt:lpstr>PowerPoint Presentation</vt:lpstr>
      <vt:lpstr>PowerPoint Presentation</vt:lpstr>
      <vt:lpstr>PowerPoint Presentation</vt:lpstr>
      <vt:lpstr>Examples of computational rules of perception</vt:lpstr>
      <vt:lpstr>PowerPoint Presentation</vt:lpstr>
      <vt:lpstr>Marr’s Computational Theory</vt:lpstr>
      <vt:lpstr>PowerPoint Presentation</vt:lpstr>
      <vt:lpstr>Marr’s Computational Theory</vt:lpstr>
      <vt:lpstr>PowerPoint Presentation</vt:lpstr>
      <vt:lpstr>PowerPoint Presentation</vt:lpstr>
      <vt:lpstr>Idealism: things exist as mental constructions Phenomenalism: things exist as we experience them</vt:lpstr>
      <vt:lpstr>Computational vision in sum</vt:lpstr>
      <vt:lpstr>Counter examples against constructivism</vt:lpstr>
      <vt:lpstr>What we see vs. how we see</vt:lpstr>
      <vt:lpstr>PowerPoint Presentation</vt:lpstr>
      <vt:lpstr>PowerPoint Presentation</vt:lpstr>
      <vt:lpstr>What we see vs. how we see</vt:lpstr>
      <vt:lpstr>What we see vs. how we see</vt:lpstr>
      <vt:lpstr>Are images projected on the retina similar to the actual world objects?</vt:lpstr>
      <vt:lpstr>Are images projected on the retina similar to the actual world objects?</vt:lpstr>
      <vt:lpstr>Are images projected on the retina similar to the actual world objects?</vt:lpstr>
      <vt:lpstr>PowerPoint Presentation</vt:lpstr>
      <vt:lpstr>PowerPoint Presentation</vt:lpstr>
      <vt:lpstr>PowerPoint Presentation</vt:lpstr>
      <vt:lpstr>We do not have a world model, that looks like the world itself, on our retinas or in our minds.  We do not understand the world by “looking at” its representations in our minds.</vt:lpstr>
      <vt:lpstr>Realism: things exist whether we experience them or not</vt:lpstr>
      <vt:lpstr>The unitary system of Perception/Action</vt:lpstr>
      <vt:lpstr>Summary: Computational vs. Ecological Approach to Perception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for perception</dc:title>
  <dc:creator>JS Pan</dc:creator>
  <cp:lastModifiedBy>JS Pan</cp:lastModifiedBy>
  <cp:revision>85</cp:revision>
  <dcterms:created xsi:type="dcterms:W3CDTF">2015-02-20T14:51:14Z</dcterms:created>
  <dcterms:modified xsi:type="dcterms:W3CDTF">2018-03-02T03:51:51Z</dcterms:modified>
</cp:coreProperties>
</file>